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74" r:id="rId9"/>
    <p:sldId id="267" r:id="rId10"/>
    <p:sldId id="266" r:id="rId11"/>
    <p:sldId id="268" r:id="rId12"/>
    <p:sldId id="271" r:id="rId13"/>
    <p:sldId id="269" r:id="rId14"/>
    <p:sldId id="273" r:id="rId15"/>
    <p:sldId id="272" r:id="rId16"/>
    <p:sldId id="270" r:id="rId17"/>
    <p:sldId id="258" r:id="rId18"/>
    <p:sldId id="25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520" y="-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657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432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7647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47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5869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784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098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470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3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14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63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40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031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143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10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BD9F1-F480-40D4-A03D-1CD3FC70A1F8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D206DDE-1C90-46A1-B9DC-08B182731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44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3.png"/><Relationship Id="rId5" Type="http://schemas.openxmlformats.org/officeDocument/2006/relationships/image" Target="../media/image40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2185BF2-6A63-4323-84F7-F7E819E36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C173476-ACD3-42D7-AB00-8348E2C06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157" y="3831673"/>
            <a:ext cx="1620604" cy="162060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79CCA61-ADE2-4E1C-8B16-80E68FAE3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458" y="3816129"/>
            <a:ext cx="2737607" cy="163614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0FDFA7A-376E-4A51-A87A-1AFC2C0070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490" y="3726499"/>
            <a:ext cx="2038350" cy="17335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E710451-E39D-489D-87B2-AF96BF979F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574" y="5519535"/>
            <a:ext cx="3206503" cy="10972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C20E190-95EC-46AE-8A94-3980C810C3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157" y="772918"/>
            <a:ext cx="8473496" cy="225340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815451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АССОРТИМЕНТ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63039" y="1475846"/>
            <a:ext cx="970570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Bianca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(Бьянка)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Белоснежный гель с приятным кисло-сладким вкусом, можно окрашивать и ароматизировать.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Идеально подходит для создания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эффекта «леопарда»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8014447" y="2312677"/>
            <a:ext cx="3966883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глюкозный сироп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сахар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пектин (Е440)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каррагинан (Е407)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регулятор кислотности лимонная кислота (Е330)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краситель диоксид титана (Е171)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консервант сорбат калия (Е202)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83392" y="4378817"/>
            <a:ext cx="2620482" cy="2279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180822_17245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2979" y="2398072"/>
            <a:ext cx="2235382" cy="2006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2" name="Picture 2" descr="IMG-20181206-WA00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64270" y="2419319"/>
            <a:ext cx="2649613" cy="1985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789357" y="4420594"/>
            <a:ext cx="6662697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Mirall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Bianc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а»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нагреть до 70 градусов. Вначале наносим основное покрытие на изделие, затем тут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 наносим при помощи спатулы «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Mirall Bianc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(наливаем на спатулу немного горячей «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Mirall Bianc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проводим спатулой по поверхности, как бы смахивая излишки глазури).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счёт того, что «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Mirall Bianc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горячая и жидкая, получается такой необычный рисунок.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КАК ПРАВИЛЬНО РАБОТАТЬ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63039" y="1295131"/>
            <a:ext cx="967957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Зеркальные гели т.м «Мастер Мартини» наносят как на охлажденные, так и на замороженные муссовые торты, пирожные и десерты.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Гели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Cioccolato Bianco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(Белый шоколад) и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Cioccolato Fondente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(Темный шоколад)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идеально подходят для глазирования изделий полностью. 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Нейтральный, белоснежный, а также все фруктовые гели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прекрасно подходят для покрытия горизонтальных поверхностей, а также декорирования блюд, применения в качестве соуса и добавления в желейные прослойки и крема.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314088215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4550" y="3778571"/>
            <a:ext cx="2740070" cy="2467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180725_134708"/>
          <p:cNvPicPr/>
          <p:nvPr/>
        </p:nvPicPr>
        <p:blipFill>
          <a:blip r:embed="rId4" cstate="print">
            <a:lum contrast="-20000"/>
          </a:blip>
          <a:srcRect/>
          <a:stretch>
            <a:fillRect/>
          </a:stretch>
        </p:blipFill>
        <p:spPr bwMode="auto">
          <a:xfrm>
            <a:off x="1889489" y="3761812"/>
            <a:ext cx="2759784" cy="251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4" name="Picture 2" descr="https://avatars.mds.yandex.net/get-pdb/2006743/9ee43ac3-93a3-4cad-ac96-e79c732b5639/s1200?webp=fal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1754" y="4314423"/>
            <a:ext cx="3068172" cy="2048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РЕКОМЕНДАЦИИ ПО ПРИМЕНЕНИЮ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63040" y="1352734"/>
            <a:ext cx="95097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Разогреть гель до температуры 40-42°С в микроволновой печи или на водяной бане;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Аккуратно перемешать продукт, избегая попадания воздуха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Нанести покрытие на изделие, и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снять лишнее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помощи палеты;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Убрать в холодильную камеру до полного застывания.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svarogova.files.wordpress.com/2015/05/d0b7d0b0d0bbd0b8d0b2d0b0d0b5d0bc-d0b4d0b5d181d0b5d180d182-d0b3d0bbd0b0d0b7d183d180d18cd18e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5216" y="2910625"/>
            <a:ext cx="4428767" cy="3309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protort.com.ua/wp-content/uploads/2016/12/zerkalnaya-glazur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59365" y="2897747"/>
            <a:ext cx="4174043" cy="3335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ПОЧЕМУ «</a:t>
            </a:r>
            <a:r>
              <a:rPr lang="en-US" b="1" dirty="0" err="1" smtClean="0">
                <a:solidFill>
                  <a:srgbClr val="FF0000"/>
                </a:solidFill>
              </a:rPr>
              <a:t>Mirall</a:t>
            </a:r>
            <a:r>
              <a:rPr lang="ru-RU" b="1" dirty="0" smtClean="0">
                <a:solidFill>
                  <a:srgbClr val="FF0000"/>
                </a:solidFill>
              </a:rPr>
              <a:t>»?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63039" y="1238577"/>
            <a:ext cx="9431383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Почему нужно использовать зеркальные гели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Mirall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т.м. «Мастер Мартини»: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для защиты муссов и предохранения поверхности кондитерских изделий от высыхания,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создает на поверхности готовых изделий привлекательное глянцевое покрытие,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для уверенности при транспортировке,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придает десерту законченный вид,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добавляет вкусо-ароматическую ноту в общую гармонию.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427A430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72021" y="3304902"/>
            <a:ext cx="4034841" cy="3070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190820_10423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07356" y="3284114"/>
            <a:ext cx="3101050" cy="2986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ВОЗМОЖНЫЕ ПРОБЛЕМЫ ПРИ РАБОТЕ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63040" y="1822092"/>
            <a:ext cx="75808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1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953623" y="1372809"/>
          <a:ext cx="9162868" cy="380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428240"/>
                <a:gridCol w="2547257"/>
                <a:gridCol w="2155371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Проблема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Возможные причины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Как избежать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Как исправить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Зеркальный гель покрыл изделие очень </a:t>
                      </a:r>
                      <a:r>
                        <a:rPr lang="ru-RU" sz="1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тонким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слоем, просвечивают бока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°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геля была </a:t>
                      </a:r>
                      <a:r>
                        <a:rPr lang="ru-RU" sz="1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выше 42</a:t>
                      </a:r>
                      <a:r>
                        <a:rPr lang="ru-RU" sz="14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°С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гель при покрытии стек раньше, чем следовало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покрываемое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изделие недостаточно заморожено или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охлаждено</a:t>
                      </a:r>
                      <a:endParaRPr lang="en-US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конденсат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 поверхности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-выдерживать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t°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 геля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40-42°С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долгое 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время изделие при комнатной температуре перед глазированием не держать и перед самой заливкой протирать его сухой салфеткой, снимая возможный конденсат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замаскировать бока декором (шоколадной крошкой или сделать бордюрную шоколадную ленту)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Гель покрыл изделие слишком 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толстым</a:t>
                      </a: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слоем, лег комками, не полностью закрыл бока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гель был </a:t>
                      </a:r>
                      <a:r>
                        <a:rPr lang="ru-RU" sz="1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холоднее 40</a:t>
                      </a:r>
                      <a:r>
                        <a:rPr lang="ru-RU" sz="14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°С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поэтому схватился раньше, не успев растечься по поверхности изделия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ВОЗМОЖНЫЕ ПРОБЛЕМЫ ПРИ РАБОТЕ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63040" y="1822092"/>
            <a:ext cx="75808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1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953623" y="1372809"/>
          <a:ext cx="9489440" cy="5327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6857"/>
                <a:gridCol w="1580606"/>
                <a:gridCol w="3331028"/>
                <a:gridCol w="2690949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Проблема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Возможные причины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Как избежать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Как исправить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 зеркальном геле образовались пузырьки воздуха, которые при покрытии остаются на поверхности изделия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активное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перемешивание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 процессе подогрева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аккуратно перемешивать гель при подогреве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пробивании глазури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лендер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должен иметь открытую эмульсионную насадку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пропустить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через сито с очень мелкими ячейками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пузыри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покрытом изделии замаскировать декором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Гель после покрытия деформировался при хранении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образование конденсата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поверхности покрываемого изделия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использовать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для замораживания оборудование только с шоковой заморозкой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извлекать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изделие из камеры непосредственно перед покрытием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протереть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сухой салфеткой поверхность изделия, либо дать полностью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дефростироваться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не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подвергать готовое изделие экстремальным перепадам температуры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декор-маскировка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ХРАНЕНИЕ ИЗДЕЛИЙ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63484" y="1339175"/>
            <a:ext cx="9405257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правильно хранить покрытые гелями «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Mirall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муссовые десерты?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Муссовые сладости необходимо поместить в закрытую герметичную тару во избежание поглощения посторонних запахов.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Изделия сохраняют свою пригодность на протяжении 120 часов при условии сохранения температурного режима +2÷4⁰С.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Задекорированные гелями торты и пирожные можно замораживать, ведь зеркальный блеск сохраняется после размораживания!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Ввиду особенностей технологии приготовления их можно хранить в морозильной камере до 60 суток, не опасаясь за вкусовые качества. Для дефростации десерты рекомендуется поместить в холодильные условия (+4⁰С).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Хранить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сухом и прохладном месте при температуре до +20°С и относительной влажности воздуха не выше 70% в течение 12 месяцев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Упаковка: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пластиковое ведро нетто 5 кг.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 descr="D:\Users\Desktop\Лилия\2019\задание 29 Новокузнецк\Фото\Семинар\IMG-20191204-WA0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0177" y="3889420"/>
            <a:ext cx="2524259" cy="1893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D:\Users\Desktop\Лилия\2019\задание 29 Новокузнецк\Фото\Семинар\IMG-20191204-WA0030.jpg"/>
          <p:cNvPicPr>
            <a:picLocks noChangeAspect="1" noChangeArrowheads="1"/>
          </p:cNvPicPr>
          <p:nvPr/>
        </p:nvPicPr>
        <p:blipFill>
          <a:blip r:embed="rId4" cstate="print"/>
          <a:srcRect t="29796" r="19284" b="21562"/>
          <a:stretch>
            <a:fillRect/>
          </a:stretch>
        </p:blipFill>
        <p:spPr bwMode="auto">
          <a:xfrm>
            <a:off x="7345134" y="3876542"/>
            <a:ext cx="2409973" cy="1936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0765" y="76246"/>
            <a:ext cx="8915399" cy="878092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КОНТАКТЫ: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98B8CDE-0CDC-4E99-8C6F-418EA309AF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Подзаголовок 2">
            <a:extLst>
              <a:ext uri="{FF2B5EF4-FFF2-40B4-BE49-F238E27FC236}">
                <a16:creationId xmlns:lc="http://schemas.openxmlformats.org/drawingml/2006/lockedCanvas" xmlns="" xmlns:a16="http://schemas.microsoft.com/office/drawing/2014/main" id="{A4297D10-4DC3-4AA0-A0D4-778D3D63ED61}"/>
              </a:ext>
            </a:extLst>
          </p:cNvPr>
          <p:cNvSpPr>
            <a:spLocks noGrp="1"/>
          </p:cNvSpPr>
          <p:nvPr/>
        </p:nvSpPr>
        <p:spPr>
          <a:xfrm>
            <a:off x="1951809" y="959386"/>
            <a:ext cx="8915399" cy="556624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50" b="1" dirty="0"/>
              <a:t>МОСКВА:</a:t>
            </a:r>
          </a:p>
          <a:p>
            <a:r>
              <a:rPr lang="ru-RU" sz="1050" dirty="0"/>
              <a:t>	Ул. Большая Семеновская, д. 40 стр. 18 (офис 105)</a:t>
            </a:r>
          </a:p>
          <a:p>
            <a:r>
              <a:rPr lang="ru-RU" sz="1050" dirty="0"/>
              <a:t>	8 (495) 781-99-45</a:t>
            </a:r>
          </a:p>
          <a:p>
            <a:endParaRPr lang="ru-RU" sz="1050" dirty="0"/>
          </a:p>
          <a:p>
            <a:r>
              <a:rPr lang="ru-RU" sz="1050" b="1" dirty="0"/>
              <a:t>САНКТ-ПЕТЕРБУРГ:</a:t>
            </a:r>
          </a:p>
          <a:p>
            <a:r>
              <a:rPr lang="ru-RU" sz="1050" dirty="0"/>
              <a:t>	Измайловский проспект, д. 4А (офис 503)</a:t>
            </a:r>
          </a:p>
          <a:p>
            <a:r>
              <a:rPr lang="ru-RU" sz="1050" dirty="0"/>
              <a:t>	8 (812) 334-95-47</a:t>
            </a:r>
          </a:p>
          <a:p>
            <a:endParaRPr lang="ru-RU" sz="1050" dirty="0"/>
          </a:p>
          <a:p>
            <a:r>
              <a:rPr lang="ru-RU" sz="1050" b="1" dirty="0"/>
              <a:t>КАЗАНЬ:</a:t>
            </a:r>
          </a:p>
          <a:p>
            <a:r>
              <a:rPr lang="ru-RU" sz="1050" dirty="0"/>
              <a:t>	ул. Салиха Сайдашева, д. 12 (офис 102)</a:t>
            </a:r>
          </a:p>
          <a:p>
            <a:r>
              <a:rPr lang="ru-RU" sz="1050" dirty="0"/>
              <a:t>	8 (843) 202-32-25</a:t>
            </a:r>
          </a:p>
          <a:p>
            <a:endParaRPr lang="ru-RU" sz="1050" dirty="0"/>
          </a:p>
          <a:p>
            <a:r>
              <a:rPr lang="ru-RU" sz="1050" b="1" dirty="0"/>
              <a:t>НОВОСИБИРСК:</a:t>
            </a:r>
          </a:p>
          <a:p>
            <a:r>
              <a:rPr lang="ru-RU" sz="1050" dirty="0"/>
              <a:t>	ул. Семьи Шамшиных, д.64 (офис 613)</a:t>
            </a:r>
          </a:p>
          <a:p>
            <a:r>
              <a:rPr lang="ru-RU" sz="1050" dirty="0"/>
              <a:t>	8 (383) 209-03-53</a:t>
            </a:r>
          </a:p>
          <a:p>
            <a:endParaRPr lang="ru-RU" sz="1050" dirty="0"/>
          </a:p>
          <a:p>
            <a:r>
              <a:rPr lang="ru-RU" sz="1050" b="1" dirty="0"/>
              <a:t>КРАСНОДАР:</a:t>
            </a:r>
          </a:p>
          <a:p>
            <a:r>
              <a:rPr lang="ru-RU" sz="1050" dirty="0"/>
              <a:t>	п. Знаменский, ул. Берёзовая, д. 2/1</a:t>
            </a:r>
          </a:p>
          <a:p>
            <a:r>
              <a:rPr lang="ru-RU" sz="1050" dirty="0"/>
              <a:t>	8 (926) </a:t>
            </a:r>
            <a:r>
              <a:rPr lang="ru-RU" sz="1050" dirty="0" smtClean="0"/>
              <a:t>901-15-38</a:t>
            </a:r>
          </a:p>
          <a:p>
            <a:endParaRPr lang="ru-RU" sz="1050" dirty="0" smtClean="0"/>
          </a:p>
          <a:p>
            <a:r>
              <a:rPr lang="ru-RU" sz="1050" b="1" dirty="0" smtClean="0"/>
              <a:t>ВЛАДИВОСТОК:</a:t>
            </a:r>
          </a:p>
          <a:p>
            <a:r>
              <a:rPr lang="ru-RU" sz="1050" dirty="0" smtClean="0"/>
              <a:t>	8 (926) 800-37-97</a:t>
            </a:r>
          </a:p>
          <a:p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4226733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6875" y="276836"/>
            <a:ext cx="8915399" cy="809389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СЕРТИФИКАТЫ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A771DB8-D35F-4197-BEEE-57E1FF8D43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AA8131C3-EE81-4226-925E-EFABDB2E87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357642"/>
              </p:ext>
            </p:extLst>
          </p:nvPr>
        </p:nvGraphicFramePr>
        <p:xfrm>
          <a:off x="1761486" y="1904096"/>
          <a:ext cx="2391066" cy="338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PDF" r:id="rId4" imgW="0" imgH="360" progId="">
                  <p:embed/>
                </p:oleObj>
              </mc:Choice>
              <mc:Fallback>
                <p:oleObj name="PDF" r:id="rId4" imgW="0" imgH="36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1486" y="1904096"/>
                        <a:ext cx="2391066" cy="3386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146DEE08-4619-41E3-89F5-C0C6C90FE5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3919433"/>
              </p:ext>
            </p:extLst>
          </p:nvPr>
        </p:nvGraphicFramePr>
        <p:xfrm>
          <a:off x="4395833" y="1904096"/>
          <a:ext cx="2391066" cy="3386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PDF" r:id="rId6" imgW="0" imgH="360" progId="">
                  <p:embed/>
                </p:oleObj>
              </mc:Choice>
              <mc:Fallback>
                <p:oleObj name="PDF" r:id="rId6" imgW="0" imgH="36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5833" y="1904096"/>
                        <a:ext cx="2391066" cy="33861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="" xmlns:a16="http://schemas.microsoft.com/office/drawing/2014/main" id="{D5123AFC-71ED-4AA3-9669-CA907B36C8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786584"/>
              </p:ext>
            </p:extLst>
          </p:nvPr>
        </p:nvGraphicFramePr>
        <p:xfrm>
          <a:off x="7030180" y="1904096"/>
          <a:ext cx="2391066" cy="338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PDF" r:id="rId8" imgW="0" imgH="360" progId="">
                  <p:embed/>
                </p:oleObj>
              </mc:Choice>
              <mc:Fallback>
                <p:oleObj name="PDF" r:id="rId8" imgW="0" imgH="360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0180" y="1904096"/>
                        <a:ext cx="2391066" cy="3386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="" xmlns:a16="http://schemas.microsoft.com/office/drawing/2014/main" id="{CFC0FE8F-1597-4A43-BFF4-9AF23E2397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8880105"/>
              </p:ext>
            </p:extLst>
          </p:nvPr>
        </p:nvGraphicFramePr>
        <p:xfrm>
          <a:off x="9664527" y="1904096"/>
          <a:ext cx="2391066" cy="3386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PDF" r:id="rId10" imgW="0" imgH="360" progId="">
                  <p:embed/>
                </p:oleObj>
              </mc:Choice>
              <mc:Fallback>
                <p:oleObj name="PDF" r:id="rId10" imgW="0" imgH="360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64527" y="1904096"/>
                        <a:ext cx="2391066" cy="33861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6563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6731" y="320878"/>
            <a:ext cx="8577503" cy="99829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ЗЕРКАЛЬНЫЕ ГЕЛИ «</a:t>
            </a:r>
            <a:r>
              <a:rPr lang="en-US" b="1" dirty="0" smtClean="0">
                <a:solidFill>
                  <a:srgbClr val="FF0000"/>
                </a:solidFill>
              </a:rPr>
              <a:t>Mirall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491085" y="1378227"/>
            <a:ext cx="598086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Линейка зеркальных гелей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Mirall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итог тщательно сбалансированного рецепта,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вдохновленного итальянскими кондитерскими традициями, и результат сочетания высококачественных сырьевых материалов и самой современной системы производства.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v.volnov\Desktop\мои проработки\UNIGRA_222\427A4392 - копия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92824" y="1455314"/>
            <a:ext cx="2875435" cy="3161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180822_17225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5546" y="3069770"/>
            <a:ext cx="3120398" cy="3266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\\192.168.1.3\Shared_Data\Технолог\Семинары 2018\01 Москва 15-27.01.2018\Фото\сдача итогового зачета\P80126-132236.jpg"/>
          <p:cNvPicPr/>
          <p:nvPr/>
        </p:nvPicPr>
        <p:blipFill>
          <a:blip r:embed="rId5" cstate="print"/>
          <a:srcRect l="4727" t="5261" r="5444" b="17709"/>
          <a:stretch>
            <a:fillRect/>
          </a:stretch>
        </p:blipFill>
        <p:spPr bwMode="auto">
          <a:xfrm>
            <a:off x="5525037" y="3039414"/>
            <a:ext cx="2987898" cy="3322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4451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АССОРТИМЕНТ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63039" y="1475847"/>
            <a:ext cx="982326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Cioccolato Bianco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(Белый шоколад)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Гель содержит 30% натурального белого шоколада, Исключительный по вкусу непрозрачный гель может быть окрашен и ароматизирован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144768" y="2907752"/>
            <a:ext cx="469878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глюкозный сироп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30% белого шоколада (сахар, какао-масло, сухое молоко)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сахар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пектин (Е440)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каррагинан (Е407)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регулятор кислотности молочная кислота (Е270)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консервант сорбат калия (Е202)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эмульгатор моно - и диглицериды жирных кислот (Е471)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краситель диоксид титана (Е171)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ароматизатор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magazinkonditeru.ru/d/glazur_zerkalnaya_belyy_shokolad_mirall_white_chocolate_200_g_7174jpg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9864" y="2731860"/>
            <a:ext cx="3061062" cy="3224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v.volnov\Downloads\IMG_20180517_110849 (2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0654" y="4495547"/>
            <a:ext cx="2513616" cy="2162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_20190814_22514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19706" y="2446986"/>
            <a:ext cx="2691686" cy="2034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АССОРТИМЕНТ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63040" y="1475846"/>
            <a:ext cx="98755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Cioccolato Fondente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(Темный шоколад)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Неповторимый по своему глянцу и отличной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покрываемости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непрозрачный гель не содержит красителей и включает 30% шоколада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898572" y="3137796"/>
            <a:ext cx="429768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30 % шоколадного порошка (сахар, какао-порошок)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глюкозный сироп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сахар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пектин (Е440)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каррагинан (Е407)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регулятор кислотности молочная кислота (Е270)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консервант сорбат калия (Е202)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ароматизаторы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страница 5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40610" y="2788933"/>
            <a:ext cx="2724967" cy="3233044"/>
          </a:xfrm>
          <a:prstGeom prst="rect">
            <a:avLst/>
          </a:prstGeom>
        </p:spPr>
      </p:pic>
      <p:pic>
        <p:nvPicPr>
          <p:cNvPr id="7" name="Рисунок 6" descr="IMG_345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18198" y="2395471"/>
            <a:ext cx="2562896" cy="2318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18" name="Picture 2" descr="D:\Users\Desktop\Лилия\2019\задание 29 Новокузнецк\Фото\Семинар\IMG-20191204-WA0010.jpg"/>
          <p:cNvPicPr>
            <a:picLocks noChangeAspect="1" noChangeArrowheads="1"/>
          </p:cNvPicPr>
          <p:nvPr/>
        </p:nvPicPr>
        <p:blipFill>
          <a:blip r:embed="rId5" cstate="print"/>
          <a:srcRect l="18802" b="4995"/>
          <a:stretch>
            <a:fillRect/>
          </a:stretch>
        </p:blipFill>
        <p:spPr bwMode="auto">
          <a:xfrm>
            <a:off x="1959245" y="4683195"/>
            <a:ext cx="2458209" cy="2157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АССОРТИМЕНТ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63039" y="1475845"/>
            <a:ext cx="982327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Fragola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(Клубника)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Элегантный вкус и аромат клубники (5% пюре) отлично гармонирует с полупрозрачным оттенком геля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079146" y="3203733"/>
            <a:ext cx="413016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глюкозный сироп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сахар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клубничное пюре 5%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пектин (Е440)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каррагинан (Е407)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экстракт черной моркови и сафлора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регулятор кислотности лимонная кислота (Е330)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консервант сорбат калия (Е202)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ароматизатор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\\UNIGRA-SRV\Shared Docs\ТЕХНОЛОГИЧЕСКИЙ ОТДЕЛ\Наши Каталоги\ФОТО для КАТАЛОГА 2016\упаковка\Secchiello Mirall Fragol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5623" y="2886891"/>
            <a:ext cx="2782388" cy="3095898"/>
          </a:xfrm>
          <a:prstGeom prst="rect">
            <a:avLst/>
          </a:prstGeom>
          <a:noFill/>
        </p:spPr>
      </p:pic>
      <p:pic>
        <p:nvPicPr>
          <p:cNvPr id="7" name="Рисунок 6" descr="427A435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90549" y="2215167"/>
            <a:ext cx="2745090" cy="2472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4" name="Picture 2" descr="IMG-20190516-WA0015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 l="8176" t="10765" r="18769"/>
          <a:stretch>
            <a:fillRect/>
          </a:stretch>
        </p:blipFill>
        <p:spPr bwMode="auto">
          <a:xfrm>
            <a:off x="1785746" y="4675031"/>
            <a:ext cx="2881713" cy="1983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АССОРТИМЕНТ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07737" y="1292373"/>
            <a:ext cx="8634549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Maracuja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(Маракуйя)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Невероятный аромат и интенсивный вкус маракуйи  (15% пюре)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236668" y="3005050"/>
            <a:ext cx="422084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сахар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глюкоза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пюре из маракуйи (15%)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пектин (Е440ii)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каррагинан (Е407)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ортофосфат кальция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(Е341iii)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консервант сорбат калия (Е202)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регулятор кислотности цитрат натрия (Е331)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антиоксидант аскорбиновая кислота (Е300)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краситель куркумин (Е100)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краситель экстракт паприки (E160c)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ароматизаторы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vito-house.com.opt-images.1c-bitrix-cdn.ru/upload/iblock/5cd/5cdf6e5f2c6edb6515031e08db5a8309.jpg?15398657933275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60665" y="2511380"/>
            <a:ext cx="3078050" cy="3288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191010_13544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1533" y="4198512"/>
            <a:ext cx="2527940" cy="2408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3" name="Picture 1" descr="IMG_20190322_1512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9554" y="2009104"/>
            <a:ext cx="2344885" cy="2240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АССОРТИМЕНТ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24402" y="1601466"/>
            <a:ext cx="1013677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Caramello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Карамелло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Полупрозрачный гель карамельного цвета с выраженном вкусом и ароматом карамели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11191" y="3265880"/>
            <a:ext cx="497694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карамельный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сироп (97%): глюкозный сироп, сахар, вода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краситель сахарный колер (Е150а)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пектин Е440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каррагинан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Е407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регулятор кислотности лимонная кислота (Е330)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регулятор кислотности цитрат натрия (Е331)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натуральный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ароматизатор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консервант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сорбат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калия (Е202)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v.volnov\Desktop\16153810476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6125" y="3017520"/>
            <a:ext cx="2261555" cy="201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3" name="Picture 1" descr="D:\Users\Desktop\Лилия\Информация\03 Мастер Мартини\Фото продукции\гели\IMG-20210728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69903" y="2808515"/>
            <a:ext cx="2188203" cy="24681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АССОРТИМЕНТ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24402" y="1462967"/>
            <a:ext cx="1013677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Limone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(Лимон)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Мягкий хорошо сбалансированный вкус  лимона (97% лимонного сока) сочетается с  привлекательным внешним видом непрозрачного геля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11191" y="3099470"/>
            <a:ext cx="497694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глюкозный сироп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сахар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восстановленный из концентрированного лимонный сок(5%)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пектин (Е440)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загуститель каррагинан (Е407)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консервант сорбат калия (Е202)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краситель диоксид титана (Е171)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краситель куркумин (Е100)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регулятор кислотности лимонная кислота (Е330)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ароматизаторы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mastergel.ma/wp-content/uploads/2017/03/Secchiello-Mirall-Citro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6599" y="2897746"/>
            <a:ext cx="2453631" cy="2876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170419_20185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9542" y="2627291"/>
            <a:ext cx="2943974" cy="2420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D2D75-0E7F-4AC0-AAB9-97FCEA28A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67" y="320878"/>
            <a:ext cx="7712467" cy="9982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АССОРТИМЕНТ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DFFF54-F4B2-41B0-BD28-AAFFEB42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840" y="0"/>
            <a:ext cx="883160" cy="8780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63039" y="1475847"/>
            <a:ext cx="102543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Neutra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(Неутра)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Прозрачный нейтрального вкуса гель идеально подходит для придания изысканного блеска.  Прекрасно окрашивается в различные цвета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02931" y="3241494"/>
            <a:ext cx="418882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Состав: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глюкозный сироп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сахар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вода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загуститель пектин (Е440)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загуститель каррагинан (Е407)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регулятор кислотности лимонная кислота (Е330)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консервант сорбат калия (Е202)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cdn.shoplightspeed.com/shops/613568/files/5236557/master-martini-master-martini-mirall-glaze-neutra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60092" y="3321291"/>
            <a:ext cx="2466148" cy="2609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лубника-размарин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3042" y="2923504"/>
            <a:ext cx="3090930" cy="2615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60044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202</TotalTime>
  <Words>1074</Words>
  <Application>Microsoft Office PowerPoint</Application>
  <PresentationFormat>Произвольный</PresentationFormat>
  <Paragraphs>202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Легкий дым</vt:lpstr>
      <vt:lpstr>PDF</vt:lpstr>
      <vt:lpstr>Презентация PowerPoint</vt:lpstr>
      <vt:lpstr>ЗЕРКАЛЬНЫЕ ГЕЛИ «Mirall»</vt:lpstr>
      <vt:lpstr>АССОРТИМЕНТ</vt:lpstr>
      <vt:lpstr>АССОРТИМЕНТ</vt:lpstr>
      <vt:lpstr>АССОРТИМЕНТ</vt:lpstr>
      <vt:lpstr>АССОРТИМЕНТ</vt:lpstr>
      <vt:lpstr>АССОРТИМЕНТ</vt:lpstr>
      <vt:lpstr>АССОРТИМЕНТ</vt:lpstr>
      <vt:lpstr>АССОРТИМЕНТ</vt:lpstr>
      <vt:lpstr>АССОРТИМЕНТ</vt:lpstr>
      <vt:lpstr>КАК ПРАВИЛЬНО РАБОТАТЬ</vt:lpstr>
      <vt:lpstr>РЕКОМЕНДАЦИИ ПО ПРИМЕНЕНИЮ</vt:lpstr>
      <vt:lpstr>ПОЧЕМУ «Mirall»?</vt:lpstr>
      <vt:lpstr>ВОЗМОЖНЫЕ ПРОБЛЕМЫ ПРИ РАБОТЕ</vt:lpstr>
      <vt:lpstr>ВОЗМОЖНЫЕ ПРОБЛЕМЫ ПРИ РАБОТЕ</vt:lpstr>
      <vt:lpstr>ХРАНЕНИЕ ИЗДЕЛИЙ</vt:lpstr>
      <vt:lpstr>КОНТАКТЫ:</vt:lpstr>
      <vt:lpstr>СЕРТИФИКАТЫ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Slim Sergey</dc:creator>
  <cp:lastModifiedBy>Saharova</cp:lastModifiedBy>
  <cp:revision>29</cp:revision>
  <dcterms:created xsi:type="dcterms:W3CDTF">2020-03-30T09:53:21Z</dcterms:created>
  <dcterms:modified xsi:type="dcterms:W3CDTF">2021-08-13T08:08:48Z</dcterms:modified>
</cp:coreProperties>
</file>